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8" r:id="rId3"/>
    <p:sldId id="257" r:id="rId4"/>
    <p:sldId id="258" r:id="rId5"/>
    <p:sldId id="264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500043"/>
            <a:ext cx="9036496" cy="2784941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FFC000"/>
                </a:solidFill>
              </a:rPr>
              <a:t/>
            </a:r>
            <a:br>
              <a:rPr lang="uk-UA" sz="3600" b="1" dirty="0" smtClean="0">
                <a:solidFill>
                  <a:srgbClr val="FFC000"/>
                </a:solidFill>
              </a:rPr>
            </a:br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Херсонський </a:t>
            </a:r>
            <a:r>
              <a:rPr lang="uk-UA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державний університет</a:t>
            </a:r>
            <a:br>
              <a:rPr lang="uk-UA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Соціально-психологічний факультет</a:t>
            </a:r>
            <a:br>
              <a:rPr lang="uk-UA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практичної психології</a:t>
            </a:r>
            <a:br>
              <a:rPr lang="uk-UA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900" b="1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49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роскультурна    </a:t>
            </a:r>
            <a:r>
              <a:rPr lang="uk-UA" sz="49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психологія</a:t>
            </a:r>
            <a:r>
              <a:rPr lang="uk-UA" sz="49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9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000" b="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Вибіркова фахова навчальна </a:t>
            </a:r>
            <a:r>
              <a:rPr lang="uk-UA" sz="2000" b="0" cap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дисципліна</a:t>
            </a:r>
            <a:endParaRPr lang="ru-RU" sz="20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645024"/>
            <a:ext cx="7632848" cy="295232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Освітня програма </a:t>
            </a:r>
            <a:r>
              <a:rPr lang="uk-UA" sz="2400" dirty="0" smtClean="0">
                <a:solidFill>
                  <a:schemeClr val="tx1"/>
                </a:solidFill>
              </a:rPr>
              <a:t>«Психологія»</a:t>
            </a:r>
            <a:endParaRPr lang="uk-UA" sz="2400" dirty="0" smtClean="0">
              <a:solidFill>
                <a:schemeClr val="tx1"/>
              </a:solidFill>
            </a:endParaRPr>
          </a:p>
          <a:p>
            <a:r>
              <a:rPr lang="uk-UA" sz="2400" dirty="0" smtClean="0">
                <a:solidFill>
                  <a:schemeClr val="tx1"/>
                </a:solidFill>
              </a:rPr>
              <a:t>Перший (бакалаврський) рівень вищої освіти</a:t>
            </a:r>
          </a:p>
          <a:p>
            <a:r>
              <a:rPr lang="uk-UA" sz="2400" dirty="0" smtClean="0">
                <a:solidFill>
                  <a:schemeClr val="tx1"/>
                </a:solidFill>
              </a:rPr>
              <a:t>Спеціальність 053  Психологія</a:t>
            </a:r>
          </a:p>
          <a:p>
            <a:r>
              <a:rPr lang="uk-UA" sz="2400" dirty="0" smtClean="0">
                <a:solidFill>
                  <a:schemeClr val="tx1"/>
                </a:solidFill>
              </a:rPr>
              <a:t>Семестр викладання </a:t>
            </a:r>
            <a:r>
              <a:rPr lang="uk-UA" sz="2400" dirty="0" smtClean="0">
                <a:solidFill>
                  <a:schemeClr val="tx1"/>
                </a:solidFill>
              </a:rPr>
              <a:t>«3/4» </a:t>
            </a:r>
            <a:endParaRPr lang="uk-UA" sz="2400" dirty="0" smtClean="0">
              <a:solidFill>
                <a:schemeClr val="tx1"/>
              </a:solidFill>
            </a:endParaRPr>
          </a:p>
          <a:p>
            <a:r>
              <a:rPr lang="uk-UA" sz="2400" dirty="0" smtClean="0">
                <a:solidFill>
                  <a:schemeClr val="tx1"/>
                </a:solidFill>
              </a:rPr>
              <a:t>Група 231</a:t>
            </a:r>
          </a:p>
          <a:p>
            <a:r>
              <a:rPr lang="uk-UA" sz="2400" dirty="0" smtClean="0">
                <a:solidFill>
                  <a:schemeClr val="tx1"/>
                </a:solidFill>
              </a:rPr>
              <a:t>2020 – 2021 навчальний рік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1512168"/>
          </a:xfrm>
        </p:spPr>
        <p:txBody>
          <a:bodyPr/>
          <a:lstStyle/>
          <a:p>
            <a:pPr algn="ctr"/>
            <a:r>
              <a:rPr lang="uk-UA" sz="6000" dirty="0">
                <a:solidFill>
                  <a:srgbClr val="FFC000"/>
                </a:solidFill>
              </a:rPr>
              <a:t/>
            </a:r>
            <a:br>
              <a:rPr lang="uk-UA" sz="6000" dirty="0">
                <a:solidFill>
                  <a:srgbClr val="FFC000"/>
                </a:solidFill>
              </a:rPr>
            </a:br>
            <a:r>
              <a:rPr lang="uk-UA" sz="2800" dirty="0" smtClean="0">
                <a:solidFill>
                  <a:srgbClr val="FFC000"/>
                </a:solidFill>
              </a:rPr>
              <a:t>КРОСКУЛЬТУРНА   ПСИХОЛОГІЯ</a:t>
            </a:r>
            <a:r>
              <a:rPr lang="uk-UA" sz="6000" dirty="0"/>
              <a:t/>
            </a:r>
            <a:br>
              <a:rPr lang="uk-UA" sz="6000" dirty="0"/>
            </a:br>
            <a:r>
              <a:rPr lang="uk-UA" sz="6000" dirty="0" smtClean="0"/>
              <a:t>                    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8291264" cy="5184576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Курс за вибором для тих, хто прагне:</a:t>
            </a:r>
          </a:p>
          <a:p>
            <a:pPr lvl="0" algn="just"/>
            <a:r>
              <a:rPr lang="uk-UA" dirty="0">
                <a:solidFill>
                  <a:schemeClr val="tx1"/>
                </a:solidFill>
              </a:rPr>
              <a:t> - </a:t>
            </a:r>
            <a:r>
              <a:rPr lang="uk-UA" dirty="0" smtClean="0">
                <a:solidFill>
                  <a:schemeClr val="tx1"/>
                </a:solidFill>
              </a:rPr>
              <a:t>володіти уявленням </a:t>
            </a:r>
            <a:r>
              <a:rPr lang="uk-UA" dirty="0">
                <a:solidFill>
                  <a:schemeClr val="tx1"/>
                </a:solidFill>
              </a:rPr>
              <a:t>про основні напрями і школи етнічної та кроскультурної психології; </a:t>
            </a:r>
            <a:endParaRPr lang="ru-RU" dirty="0">
              <a:solidFill>
                <a:schemeClr val="tx1"/>
              </a:solidFill>
            </a:endParaRPr>
          </a:p>
          <a:p>
            <a:pPr lvl="0" algn="just"/>
            <a:r>
              <a:rPr lang="uk-UA" dirty="0" smtClean="0">
                <a:solidFill>
                  <a:schemeClr val="tx1"/>
                </a:solidFill>
              </a:rPr>
              <a:t>- отримати знання про </a:t>
            </a:r>
            <a:r>
              <a:rPr lang="uk-UA" dirty="0">
                <a:solidFill>
                  <a:schemeClr val="tx1"/>
                </a:solidFill>
              </a:rPr>
              <a:t>соціально-психологічні фактори і джерела етнічної толерантності; </a:t>
            </a:r>
            <a:endParaRPr lang="ru-RU" dirty="0">
              <a:solidFill>
                <a:schemeClr val="tx1"/>
              </a:solidFill>
            </a:endParaRPr>
          </a:p>
          <a:p>
            <a:pPr marL="416052" lvl="0" indent="-342900" algn="just"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</a:rPr>
              <a:t>засвоїти </a:t>
            </a:r>
            <a:r>
              <a:rPr lang="uk-UA" dirty="0">
                <a:solidFill>
                  <a:schemeClr val="tx1"/>
                </a:solidFill>
              </a:rPr>
              <a:t>методи роботи з жертвами етнічної та расової дискримінації. </a:t>
            </a:r>
            <a:endParaRPr lang="uk-UA" dirty="0" smtClean="0">
              <a:solidFill>
                <a:schemeClr val="tx1"/>
              </a:solidFill>
            </a:endParaRPr>
          </a:p>
          <a:p>
            <a:pPr lvl="0" algn="just"/>
            <a:r>
              <a:rPr lang="uk-UA" b="1" dirty="0" smtClean="0">
                <a:solidFill>
                  <a:schemeClr val="tx1"/>
                </a:solidFill>
              </a:rPr>
              <a:t>        Мета </a:t>
            </a:r>
            <a:r>
              <a:rPr lang="uk-UA" b="1" dirty="0">
                <a:solidFill>
                  <a:schemeClr val="tx1"/>
                </a:solidFill>
              </a:rPr>
              <a:t>навчальної дисципліни</a:t>
            </a:r>
            <a:r>
              <a:rPr lang="uk-UA" dirty="0">
                <a:solidFill>
                  <a:schemeClr val="tx1"/>
                </a:solidFill>
              </a:rPr>
              <a:t> полягає в оволодінні здобувачами знаннями про психологічні особливості національної поведінки особистості та різних етнічних груп, необхідних для майбутньої практичної роботи в галузі </a:t>
            </a:r>
            <a:r>
              <a:rPr lang="uk-UA" dirty="0" smtClean="0">
                <a:solidFill>
                  <a:schemeClr val="tx1"/>
                </a:solidFill>
              </a:rPr>
              <a:t>психології.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669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uk-UA" dirty="0" smtClean="0"/>
              <a:t>Для чого це потрібно?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uk-UA" dirty="0" smtClean="0"/>
              <a:t>         </a:t>
            </a:r>
            <a:r>
              <a:rPr lang="uk-UA" dirty="0" smtClean="0">
                <a:solidFill>
                  <a:schemeClr val="tx1"/>
                </a:solidFill>
              </a:rPr>
              <a:t>Курс </a:t>
            </a:r>
            <a:r>
              <a:rPr lang="uk-UA" dirty="0">
                <a:solidFill>
                  <a:schemeClr val="tx1"/>
                </a:solidFill>
              </a:rPr>
              <a:t>кроскультурної психології має велике значення у справі формування загального уявлення про особливості національного характеру різних етнічних груп, психологічні підходи до вирішення міжнаціональних конфліктів, а також дозволить сформувати на цій основі навички організації та проведення кроскультурних досліджень, аналізу й інтерпретації етнічних феноменів. Глибокі та ґрунтовні знання з кроскультурної психології дозволять самостійно вживати психологічних засобів вирішення етнічних конфліктів на побутовому на суспільному рівнях.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uk-UA" dirty="0" smtClean="0"/>
              <a:t>Про що дізнаємось?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6916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 час  занять ви дізнаєтесь про джерела зародження різних етносів.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Навчитесь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реалізувати ефективні психолого-педагогічні стратегії існування людини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суспільстві в умовах сучасного глобалізованого соціокультурного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4041648" cy="525780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У</a:t>
            </a:r>
            <a:r>
              <a:rPr lang="uk-UA" sz="2000" dirty="0" smtClean="0">
                <a:solidFill>
                  <a:schemeClr val="tx1"/>
                </a:solidFill>
              </a:rPr>
              <a:t>свідомите моделі світу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uk-UA" sz="2000" dirty="0" smtClean="0">
                <a:solidFill>
                  <a:schemeClr val="tx1"/>
                </a:solidFill>
              </a:rPr>
              <a:t>природу, причинно-наслідкові закономірності розвитку суспільства </a:t>
            </a:r>
            <a:r>
              <a:rPr lang="ru-RU" sz="2000" dirty="0" smtClean="0">
                <a:solidFill>
                  <a:schemeClr val="tx1"/>
                </a:solidFill>
              </a:rPr>
              <a:t>і </a:t>
            </a:r>
            <a:r>
              <a:rPr lang="uk-UA" sz="2000" dirty="0" smtClean="0">
                <a:solidFill>
                  <a:schemeClr val="tx1"/>
                </a:solidFill>
              </a:rPr>
              <a:t>зв’язки різних </a:t>
            </a:r>
            <a:r>
              <a:rPr lang="ru-RU" sz="2000" dirty="0" smtClean="0">
                <a:solidFill>
                  <a:schemeClr val="tx1"/>
                </a:solidFill>
              </a:rPr>
              <a:t>культур</a:t>
            </a:r>
            <a:r>
              <a:rPr lang="uk-UA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Навчитесь реалізовувати у професійній діяльності настанови толерантності та гуманності, у контексті сучасної мультикультурності, на основі загальнолюдських цінностей та критичного оцінювання соціально-політичних, </a:t>
            </a:r>
            <a:r>
              <a:rPr lang="ru-RU" sz="2000" dirty="0" err="1" smtClean="0">
                <a:solidFill>
                  <a:schemeClr val="tx1"/>
                </a:solidFill>
              </a:rPr>
              <a:t>економічних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подій</a:t>
            </a:r>
            <a:r>
              <a:rPr lang="ru-RU" sz="2000" dirty="0">
                <a:solidFill>
                  <a:schemeClr val="tx1"/>
                </a:solidFill>
              </a:rPr>
              <a:t> і </a:t>
            </a:r>
            <a:r>
              <a:rPr lang="ru-RU" sz="2000" dirty="0" err="1">
                <a:solidFill>
                  <a:schemeClr val="tx1"/>
                </a:solidFill>
              </a:rPr>
              <a:t>явищ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культурних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реалій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сьогодення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77605"/>
            <a:ext cx="8450545" cy="43396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i="1" dirty="0" smtClean="0"/>
              <a:t>           Фахові </a:t>
            </a:r>
            <a:r>
              <a:rPr lang="uk-UA" sz="2000" b="1" i="1" dirty="0"/>
              <a:t>компетентності:</a:t>
            </a:r>
            <a:r>
              <a:rPr lang="uk-UA" sz="2000" dirty="0"/>
              <a:t> </a:t>
            </a:r>
            <a:r>
              <a:rPr lang="ru-RU" sz="2000" dirty="0">
                <a:sym typeface="Symbol"/>
              </a:rPr>
              <a:t></a:t>
            </a:r>
            <a:r>
              <a:rPr lang="uk-UA" sz="2000" dirty="0"/>
              <a:t> Здатність застосовувати теоретичний фундамент наукової кроскультурної психології для аналізу широкого кола процесів і явищ як індивідуальної, так і групової психології. </a:t>
            </a:r>
            <a:r>
              <a:rPr lang="ru-RU" sz="2000" dirty="0">
                <a:sym typeface="Symbol"/>
              </a:rPr>
              <a:t></a:t>
            </a:r>
            <a:r>
              <a:rPr lang="ru-RU" sz="2000" dirty="0"/>
              <a:t> </a:t>
            </a:r>
            <a:r>
              <a:rPr lang="uk-UA" sz="2000" dirty="0"/>
              <a:t>Здатність виявити історичну та етнічну варіантність </a:t>
            </a:r>
            <a:r>
              <a:rPr lang="uk-UA" sz="2000" dirty="0" err="1"/>
              <a:t>загальнопсихологічних</a:t>
            </a:r>
            <a:r>
              <a:rPr lang="uk-UA" sz="2000" dirty="0"/>
              <a:t> явищ. </a:t>
            </a:r>
            <a:r>
              <a:rPr lang="ru-RU" sz="2000" dirty="0">
                <a:sym typeface="Symbol"/>
              </a:rPr>
              <a:t></a:t>
            </a:r>
            <a:r>
              <a:rPr lang="uk-UA" sz="2000" dirty="0"/>
              <a:t> Здатність розуміти національну та соціокультурну специфіку мовленнєвої поведінки носіїв різних мов та здійснювати ефективні комунікативні контакти. </a:t>
            </a:r>
            <a:r>
              <a:rPr lang="ru-RU" sz="2000" dirty="0">
                <a:sym typeface="Symbol"/>
              </a:rPr>
              <a:t></a:t>
            </a:r>
            <a:r>
              <a:rPr lang="ru-RU" sz="2000" dirty="0"/>
              <a:t> </a:t>
            </a:r>
            <a:r>
              <a:rPr lang="uk-UA" sz="2000" dirty="0"/>
              <a:t>Здатність мислити логічно й послідовно, здійснювати аналіз та синтез різних ідей, точок зору, наукових явищ у їх взаємозв’язку та взаємозалежності для забезпечення освітнього процесу відповідною навчально-методичною документацією, програмами, планами та інноваційними проектами. </a:t>
            </a:r>
            <a:endParaRPr lang="ru-RU" sz="2000" b="1" dirty="0">
              <a:solidFill>
                <a:srgbClr val="0000CC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17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 зустрічі!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00240"/>
            <a:ext cx="5103227" cy="3621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http://nv-elena.ru/wp-content/uploads/2011/08/%D0%A0%D1%83%D0%BA%D0%B0-%D0%BF%D0%BE%D0%BC%D0%BE%D1%89%D0%B8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959" y="1066428"/>
            <a:ext cx="6524082" cy="472514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179</TotalTime>
  <Words>351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Исполнительная</vt:lpstr>
      <vt:lpstr>  Херсонський державний університет Соціально-психологічний факультет кафедра практичної психології  Кроскультурна    психологія Вибіркова фахова навчальна дисципліна</vt:lpstr>
      <vt:lpstr> КРОСКУЛЬТУРНА   ПСИХОЛОГІЯ                     </vt:lpstr>
      <vt:lpstr>Для чого це потрібно?</vt:lpstr>
      <vt:lpstr>Про що дізнаємось?</vt:lpstr>
      <vt:lpstr>Презентация PowerPoint</vt:lpstr>
      <vt:lpstr>До зустрічі!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ЗАХІДНОЇ ЦИВІЛІЗАЦІЇ  Галіченко М.В. викладач кафедри філософії та соціально-гуманітарних наук</dc:title>
  <cp:lastModifiedBy>1</cp:lastModifiedBy>
  <cp:revision>25</cp:revision>
  <dcterms:modified xsi:type="dcterms:W3CDTF">2020-06-25T17:21:56Z</dcterms:modified>
</cp:coreProperties>
</file>